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79"/>
  </p:notesMasterIdLst>
  <p:sldIdLst>
    <p:sldId id="895" r:id="rId2"/>
    <p:sldId id="939" r:id="rId3"/>
    <p:sldId id="434" r:id="rId4"/>
    <p:sldId id="910" r:id="rId5"/>
    <p:sldId id="430" r:id="rId6"/>
    <p:sldId id="938" r:id="rId7"/>
    <p:sldId id="1012" r:id="rId8"/>
    <p:sldId id="433" r:id="rId9"/>
    <p:sldId id="427" r:id="rId10"/>
    <p:sldId id="818" r:id="rId11"/>
    <p:sldId id="913" r:id="rId12"/>
    <p:sldId id="914" r:id="rId13"/>
    <p:sldId id="915" r:id="rId14"/>
    <p:sldId id="944" r:id="rId15"/>
    <p:sldId id="917" r:id="rId16"/>
    <p:sldId id="941" r:id="rId17"/>
    <p:sldId id="502" r:id="rId18"/>
    <p:sldId id="979" r:id="rId19"/>
    <p:sldId id="510" r:id="rId20"/>
    <p:sldId id="972" r:id="rId21"/>
    <p:sldId id="465" r:id="rId22"/>
    <p:sldId id="942" r:id="rId23"/>
    <p:sldId id="486" r:id="rId24"/>
    <p:sldId id="512" r:id="rId25"/>
    <p:sldId id="949" r:id="rId26"/>
    <p:sldId id="950" r:id="rId27"/>
    <p:sldId id="948" r:id="rId28"/>
    <p:sldId id="454" r:id="rId29"/>
    <p:sldId id="474" r:id="rId30"/>
    <p:sldId id="973" r:id="rId31"/>
    <p:sldId id="985" r:id="rId32"/>
    <p:sldId id="1014" r:id="rId33"/>
    <p:sldId id="986" r:id="rId34"/>
    <p:sldId id="1017" r:id="rId35"/>
    <p:sldId id="983" r:id="rId36"/>
    <p:sldId id="922" r:id="rId37"/>
    <p:sldId id="975" r:id="rId38"/>
    <p:sldId id="1016" r:id="rId39"/>
    <p:sldId id="1019" r:id="rId40"/>
    <p:sldId id="1018" r:id="rId41"/>
    <p:sldId id="924" r:id="rId42"/>
    <p:sldId id="955" r:id="rId43"/>
    <p:sldId id="1020" r:id="rId44"/>
    <p:sldId id="962" r:id="rId45"/>
    <p:sldId id="963" r:id="rId46"/>
    <p:sldId id="958" r:id="rId47"/>
    <p:sldId id="1026" r:id="rId48"/>
    <p:sldId id="980" r:id="rId49"/>
    <p:sldId id="977" r:id="rId50"/>
    <p:sldId id="965" r:id="rId51"/>
    <p:sldId id="976" r:id="rId52"/>
    <p:sldId id="1021" r:id="rId53"/>
    <p:sldId id="1022" r:id="rId54"/>
    <p:sldId id="1028" r:id="rId55"/>
    <p:sldId id="964" r:id="rId56"/>
    <p:sldId id="1027" r:id="rId57"/>
    <p:sldId id="1024" r:id="rId58"/>
    <p:sldId id="1025" r:id="rId59"/>
    <p:sldId id="1023" r:id="rId60"/>
    <p:sldId id="1013" r:id="rId61"/>
    <p:sldId id="923" r:id="rId62"/>
    <p:sldId id="925" r:id="rId63"/>
    <p:sldId id="926" r:id="rId64"/>
    <p:sldId id="927" r:id="rId65"/>
    <p:sldId id="928" r:id="rId66"/>
    <p:sldId id="929" r:id="rId67"/>
    <p:sldId id="919" r:id="rId68"/>
    <p:sldId id="931" r:id="rId69"/>
    <p:sldId id="932" r:id="rId70"/>
    <p:sldId id="933" r:id="rId71"/>
    <p:sldId id="934" r:id="rId72"/>
    <p:sldId id="935" r:id="rId73"/>
    <p:sldId id="936" r:id="rId74"/>
    <p:sldId id="971" r:id="rId75"/>
    <p:sldId id="988" r:id="rId76"/>
    <p:sldId id="987" r:id="rId77"/>
    <p:sldId id="796" r:id="rId78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434"/>
            <p14:sldId id="910"/>
            <p14:sldId id="430"/>
            <p14:sldId id="938"/>
            <p14:sldId id="1012"/>
            <p14:sldId id="433"/>
            <p14:sldId id="427"/>
            <p14:sldId id="818"/>
            <p14:sldId id="913"/>
            <p14:sldId id="914"/>
            <p14:sldId id="915"/>
            <p14:sldId id="944"/>
            <p14:sldId id="917"/>
            <p14:sldId id="941"/>
            <p14:sldId id="502"/>
            <p14:sldId id="979"/>
            <p14:sldId id="510"/>
            <p14:sldId id="972"/>
            <p14:sldId id="465"/>
            <p14:sldId id="942"/>
            <p14:sldId id="486"/>
            <p14:sldId id="512"/>
            <p14:sldId id="949"/>
            <p14:sldId id="950"/>
            <p14:sldId id="948"/>
            <p14:sldId id="454"/>
            <p14:sldId id="474"/>
            <p14:sldId id="973"/>
            <p14:sldId id="985"/>
            <p14:sldId id="1014"/>
            <p14:sldId id="986"/>
            <p14:sldId id="1017"/>
            <p14:sldId id="983"/>
            <p14:sldId id="922"/>
            <p14:sldId id="975"/>
            <p14:sldId id="1016"/>
            <p14:sldId id="1019"/>
            <p14:sldId id="1018"/>
            <p14:sldId id="924"/>
            <p14:sldId id="955"/>
            <p14:sldId id="1020"/>
            <p14:sldId id="962"/>
            <p14:sldId id="963"/>
            <p14:sldId id="958"/>
            <p14:sldId id="1026"/>
            <p14:sldId id="980"/>
            <p14:sldId id="977"/>
            <p14:sldId id="965"/>
            <p14:sldId id="976"/>
            <p14:sldId id="1021"/>
            <p14:sldId id="1022"/>
            <p14:sldId id="1028"/>
            <p14:sldId id="964"/>
            <p14:sldId id="1027"/>
            <p14:sldId id="1024"/>
            <p14:sldId id="1025"/>
            <p14:sldId id="1023"/>
            <p14:sldId id="1013"/>
            <p14:sldId id="923"/>
            <p14:sldId id="925"/>
            <p14:sldId id="926"/>
            <p14:sldId id="927"/>
            <p14:sldId id="928"/>
            <p14:sldId id="929"/>
            <p14:sldId id="919"/>
            <p14:sldId id="931"/>
            <p14:sldId id="932"/>
            <p14:sldId id="933"/>
            <p14:sldId id="934"/>
            <p14:sldId id="935"/>
            <p14:sldId id="936"/>
            <p14:sldId id="971"/>
            <p14:sldId id="988"/>
            <p14:sldId id="987"/>
            <p14:sldId id="7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44F"/>
    <a:srgbClr val="FB8E20"/>
    <a:srgbClr val="B04432"/>
    <a:srgbClr val="1778B8"/>
    <a:srgbClr val="9E60B8"/>
    <a:srgbClr val="D4EBE9"/>
    <a:srgbClr val="3E729D"/>
    <a:srgbClr val="41719C"/>
    <a:srgbClr val="5AB88F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30"/>
    <p:restoredTop sz="96911" autoAdjust="0"/>
  </p:normalViewPr>
  <p:slideViewPr>
    <p:cSldViewPr snapToGrid="0" snapToObjects="1">
      <p:cViewPr varScale="1">
        <p:scale>
          <a:sx n="165" d="100"/>
          <a:sy n="165" d="100"/>
        </p:scale>
        <p:origin x="992" y="1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06.05.20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0691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584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88178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196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39303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4107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19047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27012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3774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0718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2760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3174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8436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269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9131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1130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983357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getbem.com/" TargetMode="Externa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cssinjs.org/" TargetMode="Externa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C0EE01FF-D948-E142-B7E7-FB92FF576F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18"/>
          <a:stretch/>
        </p:blipFill>
        <p:spPr>
          <a:xfrm>
            <a:off x="0" y="1"/>
            <a:ext cx="9894838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5584" y="0"/>
            <a:ext cx="9911583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99458" y="371338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894838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Workhsop</a:t>
            </a:r>
            <a:r>
              <a:rPr lang="de-DE" sz="1400" spc="80" dirty="0">
                <a:solidFill>
                  <a:srgbClr val="D4EBE9"/>
                </a:solidFill>
              </a:rPr>
              <a:t> | 8. Mai 2020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1101492" y="5357092"/>
            <a:ext cx="4461108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https://</a:t>
            </a:r>
            <a:r>
              <a:rPr lang="de-DE" b="1" dirty="0" err="1">
                <a:solidFill>
                  <a:srgbClr val="36544F"/>
                </a:solidFill>
              </a:rPr>
              <a:t>nils.buzz</a:t>
            </a:r>
            <a:r>
              <a:rPr lang="de-DE" b="1" dirty="0">
                <a:solidFill>
                  <a:srgbClr val="36544F"/>
                </a:solidFill>
              </a:rPr>
              <a:t>/oose2020-react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1101492" y="2226834"/>
            <a:ext cx="2873822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9E60B8"/>
                </a:solidFill>
                <a:latin typeface="Montserrat" charset="0"/>
              </a:rPr>
              <a:t>Entwicklung von 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44E7402-650D-FF47-B694-CDC4CBCCE966}"/>
              </a:ext>
            </a:extLst>
          </p:cNvPr>
          <p:cNvSpPr/>
          <p:nvPr/>
        </p:nvSpPr>
        <p:spPr>
          <a:xfrm>
            <a:off x="1101492" y="3511227"/>
            <a:ext cx="4461108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am Beispiel von React</a:t>
            </a:r>
            <a:endParaRPr lang="de-DE" sz="2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45BA892-93AD-CE42-9D1D-3F33910DDFA4}"/>
              </a:ext>
            </a:extLst>
          </p:cNvPr>
          <p:cNvSpPr/>
          <p:nvPr/>
        </p:nvSpPr>
        <p:spPr>
          <a:xfrm>
            <a:off x="1101492" y="2871893"/>
            <a:ext cx="8073505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44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Single-Page-Anwendungen</a:t>
            </a:r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Rückblick: Klassische Web-Anwendung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Klassische Web-Anwendung: </a:t>
            </a:r>
            <a:r>
              <a:rPr lang="de-DE" b="0" dirty="0">
                <a:solidFill>
                  <a:srgbClr val="36544F"/>
                </a:solidFill>
              </a:rPr>
              <a:t>Bekannte Technologie und Sprache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1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E090FBD-F401-A44B-9477-C204CF20B84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9037" y="1753597"/>
            <a:ext cx="4506456" cy="407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695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Rückblick: Klassische Web-Anwendung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60771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Klassische Web-Anwendung: </a:t>
            </a:r>
            <a:r>
              <a:rPr lang="de-DE" b="0" dirty="0">
                <a:solidFill>
                  <a:srgbClr val="36544F"/>
                </a:solidFill>
              </a:rPr>
              <a:t>Bekannte Technologie und Sprache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Konsequenzen: </a:t>
            </a:r>
            <a:r>
              <a:rPr lang="de-DE" sz="2000" b="0" dirty="0" err="1">
                <a:solidFill>
                  <a:srgbClr val="36544F"/>
                </a:solidFill>
              </a:rPr>
              <a:t>Roundtrips</a:t>
            </a:r>
            <a:r>
              <a:rPr lang="de-DE" sz="2000" b="0" dirty="0">
                <a:solidFill>
                  <a:srgbClr val="36544F"/>
                </a:solidFill>
              </a:rPr>
              <a:t> für jede Kleinigkeit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1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E090FBD-F401-A44B-9477-C204CF20B84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9037" y="1753597"/>
            <a:ext cx="4506456" cy="407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7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Rückblick: Klassische Web-Anwendung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60771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Klassische Web-Anwendung: </a:t>
            </a:r>
            <a:r>
              <a:rPr lang="de-DE" b="0" dirty="0">
                <a:solidFill>
                  <a:srgbClr val="36544F"/>
                </a:solidFill>
              </a:rPr>
              <a:t>...mit "ein bisschen" JavaScript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Konsequenzen: unsaubere Architektur, Wartungshölle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1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33DA82A-2FB0-EB4C-AEB8-34B08E733C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9037" y="1753597"/>
            <a:ext cx="4399659" cy="427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471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60771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Moderne Single-Page-Anwendung: </a:t>
            </a:r>
            <a:r>
              <a:rPr lang="de-DE" b="0" dirty="0">
                <a:solidFill>
                  <a:srgbClr val="36544F"/>
                </a:solidFill>
              </a:rPr>
              <a:t>Saubere Architektur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Konsequenzen: Kompletter Client in JavaScript...</a:t>
            </a:r>
            <a:endParaRPr lang="de-DE" dirty="0"/>
          </a:p>
          <a:p>
            <a:pPr lvl="1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2636DBF-4142-A04C-9EEC-FBFB06DC065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6938" y="1658344"/>
            <a:ext cx="3962401" cy="416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14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8327967" cy="3031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Single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Page?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SPAs werden üblicherweise über eine HTML-Seite ausgeliefert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Den Inhalt auf der Seite legen sie mit JavaScript fest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Natürlich kann es für den Benutzer so „aussehen“, als ob es mehrere Seiten wären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Auch der Back-Button funktioniert, wenn man möchte 😇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241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906487"/>
            <a:ext cx="9906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36544F"/>
                </a:solidFill>
                <a:latin typeface="Montserrat" charset="0"/>
                <a:ea typeface="Montserrat" charset="0"/>
                <a:cs typeface="Apple Chancery" panose="03020702040506060504" pitchFamily="66" charset="-79"/>
              </a:rPr>
              <a:t>Umsetzung</a:t>
            </a:r>
            <a:endParaRPr lang="de-DE" sz="96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0936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JavaScript</a:t>
            </a:r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259626" cy="4804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JavaScript: Nur Sprache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Keine zentrale Organisation (abgesehen vom Sprachstandard)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Keine Standard Bibliothek (nur minimal)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Typ-System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Compiler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Keine einheitliche Laufzeitumgebung 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strike="sngStrik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Modul-System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Threading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Wenig Konventionen (keine klassische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Maven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Projektstruktur z.B.)</a:t>
            </a:r>
          </a:p>
        </p:txBody>
      </p:sp>
    </p:spTree>
    <p:extLst>
      <p:ext uri="{BB962C8B-B14F-4D97-AF65-F5344CB8AC3E}">
        <p14:creationId xmlns:p14="http://schemas.microsoft.com/office/powerpoint/2010/main" val="2134394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Zum Vergleich: Java</a:t>
            </a:r>
          </a:p>
        </p:txBody>
      </p:sp>
      <p:sp>
        <p:nvSpPr>
          <p:cNvPr id="5" name="Rechteck 4"/>
          <p:cNvSpPr/>
          <p:nvPr/>
        </p:nvSpPr>
        <p:spPr>
          <a:xfrm rot="16200000">
            <a:off x="5174470" y="4949480"/>
            <a:ext cx="4177366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de-DE" sz="12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Grafik: https://</a:t>
            </a:r>
            <a:r>
              <a:rPr lang="de-DE" sz="12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docs.oracle.com</a:t>
            </a:r>
            <a:r>
              <a:rPr lang="de-DE" sz="12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2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javase</a:t>
            </a:r>
            <a:r>
              <a:rPr lang="de-DE" sz="12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/8/</a:t>
            </a:r>
            <a:r>
              <a:rPr lang="de-DE" sz="12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12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2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index.html</a:t>
            </a:r>
            <a:endParaRPr lang="de-DE" sz="1200" dirty="0">
              <a:solidFill>
                <a:srgbClr val="57A2C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3318" y="1877307"/>
            <a:ext cx="4629751" cy="4775565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0" y="790224"/>
            <a:ext cx="9906000" cy="1372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16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Java: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Bringt alles mit was wir zum Entwicklung brauchen</a:t>
            </a:r>
          </a:p>
          <a:p>
            <a:pPr algn="ctr">
              <a:lnSpc>
                <a:spcPct val="13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Tools, Bibliotheken, Laufzeitumgebung, ...</a:t>
            </a:r>
          </a:p>
          <a:p>
            <a:pPr algn="ctr">
              <a:lnSpc>
                <a:spcPct val="13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Alles aus einer Hand</a:t>
            </a:r>
          </a:p>
          <a:p>
            <a:pPr marL="457200" indent="-457200" algn="ctr">
              <a:lnSpc>
                <a:spcPct val="130000"/>
              </a:lnSpc>
              <a:buFont typeface="Arial" charset="0"/>
              <a:buChar char="•"/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483318" y="1877306"/>
            <a:ext cx="568209" cy="4775565"/>
          </a:xfrm>
          <a:prstGeom prst="rect">
            <a:avLst/>
          </a:prstGeom>
          <a:solidFill>
            <a:srgbClr val="EF7D1D">
              <a:alpha val="40000"/>
            </a:srgbClr>
          </a:solidFill>
          <a:ln w="25400">
            <a:solidFill>
              <a:srgbClr val="EF7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7028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JavaScript</a:t>
            </a:r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8906494" cy="1659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"Dezentrale" Struktur, einerseits...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hohes Innovationstempo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erfordert stetig neue Lösungen für neue Probleme 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04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JavaScript</a:t>
            </a:r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8906494" cy="2859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"Dezentrale" Struktur, einerseits...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hohes Innovationstempo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erfordert stetig neue Lösungen für neue Probleme 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...andererseits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Tools, Bibliotheken etc. gibt es keine zentrale Instanz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Probleme werden "dezentral" gelöst</a:t>
            </a:r>
          </a:p>
        </p:txBody>
      </p:sp>
    </p:spTree>
    <p:extLst>
      <p:ext uri="{BB962C8B-B14F-4D97-AF65-F5344CB8AC3E}">
        <p14:creationId xmlns:p14="http://schemas.microsoft.com/office/powerpoint/2010/main" val="3462226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21110" y="420867"/>
            <a:ext cx="826380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-346214" y="2638409"/>
            <a:ext cx="4953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235" y="2638409"/>
            <a:ext cx="1686596" cy="2459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369348" y="5254388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04432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JavaScript</a:t>
            </a:r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8906494" cy="3660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"Dezentrale" Struktur, einerseits...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hohes Innovationstempo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erfordert stetig neue Lösungen für neue Probleme 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...andererseits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Tools, Bibliotheken etc. gibt es keine zentrale Instanz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Probleme werden "dezentral" gelöst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FB8E20"/>
                </a:solidFill>
                <a:latin typeface="Source Sans Pro" charset="0"/>
                <a:ea typeface="Source Sans Pro" charset="0"/>
                <a:cs typeface="Source Sans Pro" charset="0"/>
              </a:rPr>
              <a:t>...es gibt mittlerweile De-facto-Standard Tool-Stacks</a:t>
            </a:r>
          </a:p>
        </p:txBody>
      </p:sp>
    </p:spTree>
    <p:extLst>
      <p:ext uri="{BB962C8B-B14F-4D97-AF65-F5344CB8AC3E}">
        <p14:creationId xmlns:p14="http://schemas.microsoft.com/office/powerpoint/2010/main" val="813726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840856"/>
            <a:ext cx="990600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5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Werkzeuge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8486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JavaScript</a:t>
            </a:r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941812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Modernes JavaScript: Releases ab 2015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Deutlich besser als Versionen davor, viele Schwachstellen entfernt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Block-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Scoping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Klassen und Module,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Promises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Jährliche Releases mit kleineren Änderungen ("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ES.Next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")	</a:t>
            </a:r>
          </a:p>
          <a:p>
            <a:pPr marL="457200" indent="-4572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A32E8D7-C417-B643-80E7-71B22FA534D6}"/>
              </a:ext>
            </a:extLst>
          </p:cNvPr>
          <p:cNvSpPr txBox="1"/>
          <p:nvPr/>
        </p:nvSpPr>
        <p:spPr>
          <a:xfrm>
            <a:off x="423333" y="3530600"/>
            <a:ext cx="76792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Person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#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constructor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.#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sayHi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`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${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.#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}`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Person;</a:t>
            </a:r>
          </a:p>
        </p:txBody>
      </p:sp>
    </p:spTree>
    <p:extLst>
      <p:ext uri="{BB962C8B-B14F-4D97-AF65-F5344CB8AC3E}">
        <p14:creationId xmlns:p14="http://schemas.microsoft.com/office/powerpoint/2010/main" val="3326148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Linter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9418122" cy="2111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Statische Code-Analyse: </a:t>
            </a:r>
            <a:r>
              <a:rPr lang="de-DE" sz="2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ESLint</a:t>
            </a:r>
            <a:r>
              <a:rPr lang="de-DE" sz="2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(https://eslint.org/) 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Findet typische JavaScript Programmierfehler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Achtet auf Einhaltung von Konventionen (z.B. Semikolon ja/nein)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in den CI-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eingebunden werden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2898" y="2881021"/>
            <a:ext cx="4960205" cy="385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76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TypeScript</a:t>
            </a:r>
          </a:p>
        </p:txBody>
      </p:sp>
      <p:sp>
        <p:nvSpPr>
          <p:cNvPr id="6" name="Rechteck 5"/>
          <p:cNvSpPr/>
          <p:nvPr/>
        </p:nvSpPr>
        <p:spPr>
          <a:xfrm>
            <a:off x="487878" y="910854"/>
            <a:ext cx="9177330" cy="2034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 </a:t>
            </a:r>
            <a:r>
              <a:rPr lang="de-DE" sz="28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(https://</a:t>
            </a:r>
            <a:r>
              <a:rPr lang="de-DE" sz="2800" dirty="0" err="1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typescriptlang.org</a:t>
            </a:r>
            <a:r>
              <a:rPr lang="de-DE" sz="28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Mächtiges Typ-System für JavaScript von Microsoft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Baut auf JavaScript auf, jeder JavaScript-Code auch TypeScript-Code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Compiler für ES6 Code nach ES5</a:t>
            </a:r>
          </a:p>
          <a:p>
            <a:endParaRPr lang="de-DE" sz="2800" dirty="0">
              <a:solidFill>
                <a:srgbClr val="36544F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226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TypeScript</a:t>
            </a:r>
          </a:p>
        </p:txBody>
      </p:sp>
      <p:sp>
        <p:nvSpPr>
          <p:cNvPr id="6" name="Rechteck 5"/>
          <p:cNvSpPr/>
          <p:nvPr/>
        </p:nvSpPr>
        <p:spPr>
          <a:xfrm>
            <a:off x="487878" y="866341"/>
            <a:ext cx="94181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 </a:t>
            </a:r>
            <a:r>
              <a:rPr lang="de-DE" sz="28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(https://</a:t>
            </a:r>
            <a:r>
              <a:rPr lang="de-DE" sz="2800" dirty="0" err="1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typescriptlang.org</a:t>
            </a:r>
            <a:r>
              <a:rPr lang="de-DE" sz="28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  <a:p>
            <a:pPr marL="457200" indent="-4572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A32E8D7-C417-B643-80E7-71B22FA534D6}"/>
              </a:ext>
            </a:extLst>
          </p:cNvPr>
          <p:cNvSpPr txBox="1"/>
          <p:nvPr/>
        </p:nvSpPr>
        <p:spPr>
          <a:xfrm>
            <a:off x="487878" y="1518709"/>
            <a:ext cx="869503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Person.ts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Person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private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         // Typ-Angaben und Sichtbarkeiten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constructor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this.name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sayHi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`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${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.#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}` } // Return-Typ wird abgeleitet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002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TypeScript</a:t>
            </a:r>
          </a:p>
        </p:txBody>
      </p:sp>
      <p:sp>
        <p:nvSpPr>
          <p:cNvPr id="6" name="Rechteck 5"/>
          <p:cNvSpPr/>
          <p:nvPr/>
        </p:nvSpPr>
        <p:spPr>
          <a:xfrm>
            <a:off x="487878" y="866341"/>
            <a:ext cx="94181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 </a:t>
            </a:r>
            <a:r>
              <a:rPr lang="de-DE" sz="28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(https://</a:t>
            </a:r>
            <a:r>
              <a:rPr lang="de-DE" sz="2800" dirty="0" err="1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typescriptlang.org</a:t>
            </a:r>
            <a:r>
              <a:rPr lang="de-DE" sz="28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  <a:p>
            <a:pPr marL="457200" indent="-4572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A32E8D7-C417-B643-80E7-71B22FA534D6}"/>
              </a:ext>
            </a:extLst>
          </p:cNvPr>
          <p:cNvSpPr txBox="1"/>
          <p:nvPr/>
        </p:nvSpPr>
        <p:spPr>
          <a:xfrm>
            <a:off x="487878" y="1518709"/>
            <a:ext cx="869503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Person.ts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Person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private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         // Typ-Angaben und Sichtbarkeiten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constructor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this.name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sayHi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`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${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.#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}` } // Return-Typ wird abgeleitet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6705705-FB3B-DD40-9CA2-C03F5259FECF}"/>
              </a:ext>
            </a:extLst>
          </p:cNvPr>
          <p:cNvSpPr txBox="1"/>
          <p:nvPr/>
        </p:nvSpPr>
        <p:spPr>
          <a:xfrm>
            <a:off x="487877" y="4180344"/>
            <a:ext cx="76792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main.ts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Person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"./Person";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 = </a:t>
            </a:r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Person("Klaus"); // OK</a:t>
            </a: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h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Person(123);     // ERROR: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Number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a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hi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p.sayHi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 </a:t>
            </a: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hi.toUpperCase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 // OK – hi ist ein String (abgeleitet)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hi.sayHello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 // ERROR: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sayHello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gibt’s nicht auf String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122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TypeScript</a:t>
            </a:r>
          </a:p>
        </p:txBody>
      </p:sp>
      <p:sp>
        <p:nvSpPr>
          <p:cNvPr id="6" name="Rechteck 5"/>
          <p:cNvSpPr/>
          <p:nvPr/>
        </p:nvSpPr>
        <p:spPr>
          <a:xfrm>
            <a:off x="487878" y="910854"/>
            <a:ext cx="9177330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 </a:t>
            </a:r>
            <a:r>
              <a:rPr lang="de-DE" sz="28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(https://</a:t>
            </a:r>
            <a:r>
              <a:rPr lang="de-DE" sz="2800" dirty="0" err="1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typescriptlang.org</a:t>
            </a:r>
            <a:r>
              <a:rPr lang="de-DE" sz="28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guter IDE Support (Visual Studio Code, IDEA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Refaktorings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Find 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Usages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etc. zuverlässig möglich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Funktioniert mit allen SPA-Frameworks (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Angular, React)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M.E. „alternativlos“ im großen Projekt</a:t>
            </a:r>
          </a:p>
          <a:p>
            <a:endParaRPr lang="de-DE" sz="2800" dirty="0">
              <a:solidFill>
                <a:srgbClr val="36544F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B5136C5-1BD3-1740-ACB7-87AD24DD954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6099" y="2676366"/>
            <a:ext cx="4273995" cy="406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076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Package Manager / Externe Abhängigkeiten</a:t>
            </a:r>
          </a:p>
        </p:txBody>
      </p:sp>
      <p:sp>
        <p:nvSpPr>
          <p:cNvPr id="7" name="Rechteck 6"/>
          <p:cNvSpPr/>
          <p:nvPr/>
        </p:nvSpPr>
        <p:spPr>
          <a:xfrm>
            <a:off x="487878" y="1159499"/>
            <a:ext cx="890649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npm</a:t>
            </a:r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node</a:t>
            </a:r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8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package</a:t>
            </a:r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8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manager</a:t>
            </a:r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(https://</a:t>
            </a:r>
            <a:r>
              <a:rPr lang="de-DE" sz="28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npmjs.com</a:t>
            </a:r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Standard Package Manager für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Node-Entwickung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Beschreibung externer Abhängigkeiten 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Eigene Packages können publiziert werden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zentrale Registry (analog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maven-central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Private Registry (z.B. Nexus) möglich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üblicherweise auch notwendige 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Tools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deklariert und installiert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für Compiler und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-Tools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Jeder im Team verwendet einheitliche Version</a:t>
            </a:r>
          </a:p>
          <a:p>
            <a:pPr marL="914400" lvl="1" indent="-4572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653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Module verwenden</a:t>
            </a:r>
          </a:p>
        </p:txBody>
      </p:sp>
      <p:sp>
        <p:nvSpPr>
          <p:cNvPr id="7" name="Rechteck 6"/>
          <p:cNvSpPr/>
          <p:nvPr/>
        </p:nvSpPr>
        <p:spPr>
          <a:xfrm>
            <a:off x="487877" y="1159499"/>
            <a:ext cx="9189523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Webpack</a:t>
            </a:r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Zentrales </a:t>
            </a:r>
            <a:r>
              <a:rPr lang="de-DE" sz="28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Build</a:t>
            </a:r>
            <a:r>
              <a:rPr lang="de-DE" sz="28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-Werkzeug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webpack.github.io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Erstellt lauffähiges JavaScript-Modul ("Bundle"), quasi ein "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für den Browser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Unterstützung für alle Modul-Systeme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von allen Frameworks verwendet, fester Bestandteil im React Tool-Stack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8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907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1610548"/>
            <a:ext cx="9906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Single-</a:t>
            </a:r>
          </a:p>
          <a:p>
            <a:pPr algn="ctr"/>
            <a:r>
              <a:rPr lang="de-DE" sz="72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Page-</a:t>
            </a:r>
          </a:p>
          <a:p>
            <a:pPr algn="ctr"/>
            <a:r>
              <a:rPr lang="de-DE" sz="72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Anwendungen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</p:spTree>
    <p:extLst>
      <p:ext uri="{BB962C8B-B14F-4D97-AF65-F5344CB8AC3E}">
        <p14:creationId xmlns:p14="http://schemas.microsoft.com/office/powerpoint/2010/main" val="21710493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875656"/>
            <a:ext cx="9906000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DOM</a:t>
            </a:r>
            <a:endParaRPr lang="de-DE" sz="54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15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API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18082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DOM API</a:t>
            </a:r>
          </a:p>
        </p:txBody>
      </p:sp>
      <p:sp>
        <p:nvSpPr>
          <p:cNvPr id="7" name="Rechteck 6"/>
          <p:cNvSpPr/>
          <p:nvPr/>
        </p:nvSpPr>
        <p:spPr>
          <a:xfrm>
            <a:off x="487877" y="1159499"/>
            <a:ext cx="8930246" cy="5946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Web-Entwicklung mit JavaScript: Die DOM API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Aus dem HTML-Code erzeugt der Browser das </a:t>
            </a:r>
            <a:r>
              <a:rPr lang="de-DE" sz="2000" b="1" dirty="0" err="1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Document</a:t>
            </a:r>
            <a:r>
              <a:rPr lang="de-DE" sz="2000" b="1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Object</a:t>
            </a:r>
            <a:r>
              <a:rPr lang="de-DE" sz="2000" b="1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Model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(DOM)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Der Browser rendert und stellt den DOM dar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Über JavaScript kann mit dem DOM interagiert werden: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es können Elemente gesucht werden (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getElementById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, ...)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man kann auf Veränderungen bzw. Ereignisse reagieren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Elemente können hinzugefügt, verändert, gelöscht werden (gilt auch für CSS)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Wenn sich der DOM ändert, rendert der Browser neu und die Änderungen werden für den Benutzer sichtbar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800" dirty="0">
              <a:solidFill>
                <a:srgbClr val="36544F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solidFill>
                <a:srgbClr val="36544F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solidFill>
                <a:srgbClr val="36544F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8969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DOM API</a:t>
            </a:r>
          </a:p>
        </p:txBody>
      </p:sp>
      <p:sp>
        <p:nvSpPr>
          <p:cNvPr id="7" name="Rechteck 6"/>
          <p:cNvSpPr/>
          <p:nvPr/>
        </p:nvSpPr>
        <p:spPr>
          <a:xfrm>
            <a:off x="487877" y="1159499"/>
            <a:ext cx="8930246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Grenzen der DOM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DOM API sehr mächtig, aber auch sehr "sperrig“ und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low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-level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https://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nilshartmann.github.io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-talk/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/dom-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api.html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solidFill>
                <a:srgbClr val="36544F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solidFill>
                <a:srgbClr val="36544F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solidFill>
                <a:srgbClr val="36544F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896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DOM API</a:t>
            </a:r>
          </a:p>
        </p:txBody>
      </p:sp>
      <p:sp>
        <p:nvSpPr>
          <p:cNvPr id="7" name="Rechteck 6"/>
          <p:cNvSpPr/>
          <p:nvPr/>
        </p:nvSpPr>
        <p:spPr>
          <a:xfrm>
            <a:off x="487877" y="1159499"/>
            <a:ext cx="893024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Grenzen der DOM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solidFill>
                <a:srgbClr val="36544F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solidFill>
                <a:srgbClr val="36544F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solidFill>
                <a:srgbClr val="36544F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E6D0D1A-C243-1B44-B847-872EC82BA60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9575" y="1927134"/>
            <a:ext cx="5286847" cy="3396777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6A65BF5-D5C8-2841-B54A-C714BFEBA37E}"/>
              </a:ext>
            </a:extLst>
          </p:cNvPr>
          <p:cNvSpPr/>
          <p:nvPr/>
        </p:nvSpPr>
        <p:spPr>
          <a:xfrm>
            <a:off x="-2" y="5752992"/>
            <a:ext cx="9905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Code, der nur für die 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Darstellung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der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Hello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-World-App benötigt wird</a:t>
            </a:r>
          </a:p>
          <a:p>
            <a:pPr algn="ctr"/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(Event-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Listener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ausgelassen)</a:t>
            </a:r>
          </a:p>
          <a:p>
            <a:pPr algn="ctr"/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😱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9873644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DOM API</a:t>
            </a:r>
          </a:p>
        </p:txBody>
      </p:sp>
      <p:sp>
        <p:nvSpPr>
          <p:cNvPr id="7" name="Rechteck 6"/>
          <p:cNvSpPr/>
          <p:nvPr/>
        </p:nvSpPr>
        <p:spPr>
          <a:xfrm>
            <a:off x="487877" y="1159499"/>
            <a:ext cx="8930246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EF7D1D"/>
                </a:solidFill>
                <a:highlight>
                  <a:srgbClr val="FFFF00"/>
                </a:highlight>
                <a:latin typeface="Source Sans Pro Semibold" charset="0"/>
                <a:ea typeface="Source Sans Pro Semibold" charset="0"/>
                <a:cs typeface="Source Sans Pro Semibold" charset="0"/>
              </a:rPr>
              <a:t>Eventuell, zur Einordnung: </a:t>
            </a:r>
            <a:r>
              <a:rPr lang="de-DE" sz="2800" b="1" dirty="0" err="1">
                <a:solidFill>
                  <a:srgbClr val="EF7D1D"/>
                </a:solidFill>
                <a:highlight>
                  <a:srgbClr val="FFFF00"/>
                </a:highlight>
                <a:latin typeface="Source Sans Pro Semibold" charset="0"/>
                <a:ea typeface="Source Sans Pro Semibold" charset="0"/>
                <a:cs typeface="Source Sans Pro Semibold" charset="0"/>
              </a:rPr>
              <a:t>jQuery</a:t>
            </a:r>
            <a:endParaRPr lang="de-DE" sz="2800" b="1" dirty="0">
              <a:solidFill>
                <a:srgbClr val="EF7D1D"/>
              </a:solidFill>
              <a:highlight>
                <a:srgbClr val="FFFF00"/>
              </a:highlight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DOM API sehr mächtig, aber auch sehr "sperrig“ und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low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-level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https://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nilshartmann.github.io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-talk/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/dom-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api.html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solidFill>
                <a:srgbClr val="36544F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  <a:p>
            <a:r>
              <a:rPr lang="de-DE" sz="2800" dirty="0"/>
              <a:t>...immer noch die am meisten verwendete JS Bibliothek</a:t>
            </a:r>
          </a:p>
          <a:p>
            <a:r>
              <a:rPr lang="de-DE" sz="2800" dirty="0"/>
              <a:t>...fügt(</a:t>
            </a:r>
            <a:r>
              <a:rPr lang="de-DE" sz="2800" dirty="0" err="1"/>
              <a:t>e</a:t>
            </a:r>
            <a:r>
              <a:rPr lang="de-DE" sz="2800" dirty="0"/>
              <a:t>) wichtige APIs zum DOM hinzu, um die Arbeit damit einfacher zu machen </a:t>
            </a:r>
            <a:br>
              <a:rPr lang="de-DE" sz="2800" dirty="0"/>
            </a:br>
            <a:r>
              <a:rPr lang="de-DE" sz="2800" dirty="0"/>
              <a:t>Die wichtigsten API sind mittlerweile in dein DOM Standard aufgenommen </a:t>
            </a:r>
          </a:p>
          <a:p>
            <a:r>
              <a:rPr lang="de-DE" sz="2800" dirty="0"/>
              <a:t>...sorgt dafür, dass unterschiedliches Verhalten von Browsern angeglichen wird. </a:t>
            </a:r>
            <a:br>
              <a:rPr lang="de-DE" sz="2800" dirty="0"/>
            </a:br>
            <a:r>
              <a:rPr lang="de-DE" sz="2800" dirty="0"/>
              <a:t>Die Differenzen im Browser-Verhalten sind mittlerweile sehr gering </a:t>
            </a:r>
          </a:p>
          <a:p>
            <a:r>
              <a:rPr lang="de-DE" sz="2800" dirty="0"/>
              <a:t>...immer noch die "falsche" Abstraktionsebene für "echte" Anwendungen im Browser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solidFill>
                <a:srgbClr val="36544F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solidFill>
                <a:srgbClr val="36544F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5996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18158"/>
            <a:ext cx="9906000" cy="5678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SPA</a:t>
            </a:r>
          </a:p>
          <a:p>
            <a:pPr algn="ctr"/>
            <a:r>
              <a:rPr lang="de-DE" sz="115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Frameworks</a:t>
            </a:r>
          </a:p>
          <a:p>
            <a:pPr algn="ctr"/>
            <a:endParaRPr lang="de-DE" sz="105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4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am Beispiel</a:t>
            </a:r>
          </a:p>
          <a:p>
            <a:pPr algn="ctr"/>
            <a:r>
              <a:rPr lang="de-DE" sz="138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95950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Frameworks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8823503" cy="5616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SPA-Frameworks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spezialisiert auf das Bauen ganzer Anwendungen für den Browser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Höhere Abstraktion als die DOM API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Vier prominente Vertreter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Angular (vormals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AngularJS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Web Components (Standard) </a:t>
            </a:r>
            <a:r>
              <a:rPr lang="de-DE" sz="2000" dirty="0">
                <a:solidFill>
                  <a:srgbClr val="B04432"/>
                </a:solidFill>
                <a:highlight>
                  <a:srgbClr val="FFFF00"/>
                </a:highlight>
                <a:latin typeface="Source Sans Pro" charset="0"/>
                <a:ea typeface="Source Sans Pro" charset="0"/>
                <a:cs typeface="Source Sans Pro" charset="0"/>
              </a:rPr>
              <a:t>“</a:t>
            </a:r>
            <a:r>
              <a:rPr lang="de-DE" sz="2000" dirty="0" err="1">
                <a:solidFill>
                  <a:srgbClr val="B04432"/>
                </a:solidFill>
                <a:highlight>
                  <a:srgbClr val="FFFF00"/>
                </a:highlight>
                <a:latin typeface="Source Sans Pro" charset="0"/>
                <a:ea typeface="Source Sans Pro" charset="0"/>
                <a:cs typeface="Source Sans Pro" charset="0"/>
              </a:rPr>
              <a:t>todo</a:t>
            </a:r>
            <a:r>
              <a:rPr lang="de-DE" sz="2000" dirty="0">
                <a:solidFill>
                  <a:srgbClr val="B04432"/>
                </a:solidFill>
                <a:highlight>
                  <a:srgbClr val="FFFF00"/>
                </a:highlight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B04432"/>
                </a:solidFill>
                <a:highlight>
                  <a:srgbClr val="FFFF00"/>
                </a:highlight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000" dirty="0">
                <a:solidFill>
                  <a:srgbClr val="B04432"/>
                </a:solidFill>
                <a:highlight>
                  <a:srgbClr val="FFFF00"/>
                </a:highlight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B04432"/>
                </a:solidFill>
                <a:highlight>
                  <a:srgbClr val="FFFF00"/>
                </a:highlight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B04432"/>
                </a:solidFill>
                <a:highlight>
                  <a:srgbClr val="FFFF00"/>
                </a:highlight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B04432"/>
                </a:solidFill>
                <a:highlight>
                  <a:srgbClr val="FFFF00"/>
                </a:highlight>
                <a:latin typeface="Source Sans Pro" charset="0"/>
                <a:ea typeface="Source Sans Pro" charset="0"/>
                <a:cs typeface="Source Sans Pro" charset="0"/>
              </a:rPr>
              <a:t>platform</a:t>
            </a:r>
            <a:r>
              <a:rPr lang="de-DE" sz="2000" dirty="0">
                <a:solidFill>
                  <a:srgbClr val="B04432"/>
                </a:solidFill>
                <a:highlight>
                  <a:srgbClr val="FFFF00"/>
                </a:highlight>
                <a:latin typeface="Source Sans Pro" charset="0"/>
                <a:ea typeface="Source Sans Pro" charset="0"/>
                <a:cs typeface="Source Sans Pro" charset="0"/>
              </a:rPr>
              <a:t>“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CLIs helfen bei Installation und Verwaltung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Frameworks und Tool-Stack mittlerweile relativ stabil und "Standard"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7956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Mal kurz ausprobieren</a:t>
            </a:r>
            <a:r>
              <a:rPr lang="de-DE" dirty="0"/>
              <a:t>...</a:t>
            </a:r>
          </a:p>
        </p:txBody>
      </p:sp>
      <p:sp>
        <p:nvSpPr>
          <p:cNvPr id="7" name="Rechteck 6"/>
          <p:cNvSpPr/>
          <p:nvPr/>
        </p:nvSpPr>
        <p:spPr>
          <a:xfrm>
            <a:off x="487877" y="1159499"/>
            <a:ext cx="808610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Online-Editor: </a:t>
            </a:r>
            <a:r>
              <a:rPr lang="de-DE" sz="28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https://</a:t>
            </a:r>
            <a:r>
              <a:rPr lang="de-DE" sz="28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codesandbox.io</a:t>
            </a:r>
            <a:r>
              <a:rPr lang="de-DE" sz="28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Vollständiger JavaScript/TypeScript-Editor im Web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Vorkonfigurierte Projekte für Angular, React,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ausprobieren, ohne was installieren müssen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8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6F7FDCB-A68B-A049-90A6-34A868FD447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3510" y="2999174"/>
            <a:ext cx="5128913" cy="357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29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8823503" cy="458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 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reactjs.org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Minimales API (?)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Minimales Feature Set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👉 Ihr könnt/müsst viele Entscheidungen selbst treffen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000" dirty="0">
                <a:solidFill>
                  <a:srgbClr val="FF0000"/>
                </a:solidFill>
                <a:highlight>
                  <a:srgbClr val="FFFF00"/>
                </a:highlight>
                <a:latin typeface="Source Sans Pro" charset="0"/>
                <a:ea typeface="Source Sans Pro" charset="0"/>
                <a:cs typeface="Source Sans Pro" charset="0"/>
              </a:rPr>
              <a:t>Sehen wir später, auch in Bezug auf Eure Fragen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Bewusste Verstöße gegen „Best Practices“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eher 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funktionale Programmierung/API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6963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9F6B1A-E286-5D42-9D34-5D4561AF6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F7BE079-16F0-554F-8EAF-72B6207C1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77" y="2230423"/>
            <a:ext cx="8509000" cy="43434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C7E5A2B-E346-1D47-9F93-CF3E10935AAC}"/>
              </a:ext>
            </a:extLst>
          </p:cNvPr>
          <p:cNvSpPr txBox="1"/>
          <p:nvPr/>
        </p:nvSpPr>
        <p:spPr>
          <a:xfrm>
            <a:off x="647067" y="1079135"/>
            <a:ext cx="8823503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React: Aufteilung nach Komponenten</a:t>
            </a:r>
          </a:p>
        </p:txBody>
      </p:sp>
    </p:spTree>
    <p:extLst>
      <p:ext uri="{BB962C8B-B14F-4D97-AF65-F5344CB8AC3E}">
        <p14:creationId xmlns:p14="http://schemas.microsoft.com/office/powerpoint/2010/main" val="1080826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23740D-992A-714F-B851-2A97F44B6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https://</a:t>
            </a:r>
            <a:r>
              <a:rPr lang="de-DE" dirty="0" err="1"/>
              <a:t>outlook.live.com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6757D76-2863-264A-8F0B-63F26CDB3D3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8017" y="437321"/>
            <a:ext cx="7264800" cy="494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763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8823503" cy="273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React: Komponenten 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bestehen aus 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Logik und UI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keine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Templatesprache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(?)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werden 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deklarativ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beschrieben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werden immer komplett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gerendet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(kein 2-Wege-Databinding)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werden zu ganzen Anwendungen aggregiert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0934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80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Komponenten werden zu Anwendungen aggregiert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XING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0FDD613-F71F-CE4C-AE88-95A1E84E779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5644" y="2065448"/>
            <a:ext cx="4454711" cy="461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557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React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588296" y="1390667"/>
            <a:ext cx="8729407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Code Beispiele...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F13C594-64A4-EB4F-9D2E-C319533B85B5}"/>
              </a:ext>
            </a:extLst>
          </p:cNvPr>
          <p:cNvSpPr/>
          <p:nvPr/>
        </p:nvSpPr>
        <p:spPr>
          <a:xfrm>
            <a:off x="746521" y="2575885"/>
            <a:ext cx="84129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  <a:ea typeface="Source Code Pro Light" panose="020B0409030403020204" pitchFamily="49" charset="0"/>
              </a:rPr>
              <a:t>🤔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  <a:ea typeface="Source Code Pro Light" panose="020B0409030403020204" pitchFamily="49" charset="0"/>
              </a:rPr>
              <a:t>Slides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  <a:ea typeface="Source Code Pro Light" panose="020B0409030403020204" pitchFamily="49" charset="0"/>
              </a:rPr>
              <a:t> oder Editor?</a:t>
            </a:r>
          </a:p>
        </p:txBody>
      </p:sp>
    </p:spTree>
    <p:extLst>
      <p:ext uri="{BB962C8B-B14F-4D97-AF65-F5344CB8AC3E}">
        <p14:creationId xmlns:p14="http://schemas.microsoft.com/office/powerpoint/2010/main" val="40000555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React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80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 - Eine Komponente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F13C594-64A4-EB4F-9D2E-C319533B85B5}"/>
              </a:ext>
            </a:extLst>
          </p:cNvPr>
          <p:cNvSpPr/>
          <p:nvPr/>
        </p:nvSpPr>
        <p:spPr>
          <a:xfrm>
            <a:off x="647068" y="1573326"/>
            <a:ext cx="841295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React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greeting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setGreeting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props.initialGreeting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buttonDisabled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greeting.length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0;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div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endParaRPr lang="de-DE" sz="1400" b="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greeting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setGreeting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disabled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buttonDisabled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props.onGreet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greeting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div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817679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React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80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 - Eine Anwendung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F13C594-64A4-EB4F-9D2E-C319533B85B5}"/>
              </a:ext>
            </a:extLst>
          </p:cNvPr>
          <p:cNvSpPr/>
          <p:nvPr/>
        </p:nvSpPr>
        <p:spPr>
          <a:xfrm>
            <a:off x="647067" y="1573326"/>
            <a:ext cx="8730197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React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{Header, Main,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Footer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"./Layout";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Header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&gt;&lt;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/&gt;&lt;/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Header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Main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sz="14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initialGreeting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!" 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onGreet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greeting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... } /&gt;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Main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Footer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&gt;©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Greeting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Inc.&lt;/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Footer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108948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React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80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 - Eine Komponente mit TypeScript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F13C594-64A4-EB4F-9D2E-C319533B85B5}"/>
              </a:ext>
            </a:extLst>
          </p:cNvPr>
          <p:cNvSpPr/>
          <p:nvPr/>
        </p:nvSpPr>
        <p:spPr>
          <a:xfrm>
            <a:off x="647068" y="1573326"/>
            <a:ext cx="84129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React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GreeterProps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initialGreeting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onGreet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greeting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void</a:t>
            </a:r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GreeterProps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Rest unverändert,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TypeScript kann alle Typen herleiten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653877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React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80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 – Mit TypeScript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Fehlermeldungen bei inkorrekter Verwendung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82DB7D3-CB4F-EC42-B9E9-6E823771E4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3561" y="2575249"/>
            <a:ext cx="7398877" cy="266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2063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React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217532" cy="1544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 – Clientseitiges Routing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 Router-Komponente synchronisiert URL mit der Anwendung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Deep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-Links" funktionieren und gewohnte Navigation über Back-Button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F13C594-64A4-EB4F-9D2E-C319533B85B5}"/>
              </a:ext>
            </a:extLst>
          </p:cNvPr>
          <p:cNvSpPr/>
          <p:nvPr/>
        </p:nvSpPr>
        <p:spPr>
          <a:xfrm>
            <a:off x="647068" y="2625092"/>
            <a:ext cx="8730197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React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BrowserRouter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Router, Redirect }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-router";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App()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&lt;Main&gt;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BrowserRouter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Route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 &lt;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 /&gt;          &lt;/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Route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Route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 &lt;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          &lt;/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Route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Route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="/"&gt;      &lt;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Redirect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 &lt;/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Route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Route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              &lt;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NotFound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           &lt;/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Route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BrowserRouter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&lt;/Main&gt;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694272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React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730196" cy="2282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Serverseitiges Rendering (SSR)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– Anwendung auf dem Server vorrendern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Schnelle First-Page-Impression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Verbessertes SEO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Vorschauen, z.B. 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Social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Media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F13C594-64A4-EB4F-9D2E-C319533B85B5}"/>
              </a:ext>
            </a:extLst>
          </p:cNvPr>
          <p:cNvSpPr/>
          <p:nvPr/>
        </p:nvSpPr>
        <p:spPr>
          <a:xfrm>
            <a:off x="587901" y="3785026"/>
            <a:ext cx="8730197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React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ReactDOMServer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-dom/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server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"./App";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ReactDOMServer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.renderToString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(&lt;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8887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React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1174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 – Testen einer Komponente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Testen ohne Browser möglich,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headless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im CI-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F13C594-64A4-EB4F-9D2E-C319533B85B5}"/>
              </a:ext>
            </a:extLst>
          </p:cNvPr>
          <p:cNvSpPr/>
          <p:nvPr/>
        </p:nvSpPr>
        <p:spPr>
          <a:xfrm>
            <a:off x="647068" y="2142492"/>
            <a:ext cx="8730197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React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fireEvent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"@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testing-library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test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should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behave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fine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() =&gt; {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Mock für Event-Handler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onGreetHandler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jest.fn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Komponente Rendern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getByText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container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4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initialGreeting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onGreet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onGreetHandler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Ereignis simulieren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fireEvent.click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getByText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!"));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Ergebnis überprüfen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expect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onGreetHandler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).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toHaveBeenCalledWith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918128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  <a:hlinkClick r:id="rId3"/>
              </a:rPr>
              <a:t>https://</a:t>
            </a:r>
            <a:r>
              <a:rPr lang="de-DE" dirty="0" err="1">
                <a:solidFill>
                  <a:srgbClr val="36544F"/>
                </a:solidFill>
                <a:hlinkClick r:id="rId3"/>
              </a:rPr>
              <a:t>www.figma.com</a:t>
            </a:r>
            <a:endParaRPr lang="de-DE" dirty="0">
              <a:solidFill>
                <a:srgbClr val="36544F"/>
              </a:solidFill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5248" y="173122"/>
            <a:ext cx="7495504" cy="571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748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React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339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End-2-End-Tests im Browser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TestCafe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(https://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devexpress.github.io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testcafe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Cypress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(https://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www.cypress.io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Selenium</a:t>
            </a:r>
            <a:r>
              <a:rPr lang="de-DE" sz="20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 natürlich weiterhin möglich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Tests werden in JavaScript/TypeScript geschrieben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Guter Browser-Support (insb.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TestCafe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Gutes Debuggen und Fehleranalyse von Tests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Ausführung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headless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im CI-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möglich</a:t>
            </a:r>
          </a:p>
        </p:txBody>
      </p:sp>
    </p:spTree>
    <p:extLst>
      <p:ext uri="{BB962C8B-B14F-4D97-AF65-F5344CB8AC3E}">
        <p14:creationId xmlns:p14="http://schemas.microsoft.com/office/powerpoint/2010/main" val="28495584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React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Storybook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(https://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storybook.js.org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Testen, dokumentieren und präsentieren von Komponenten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A51C324-BBF7-B649-BD1D-3099376EF4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0358" y="1968285"/>
            <a:ext cx="6860462" cy="459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929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React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000986" cy="3031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FB8E20"/>
                </a:solidFill>
                <a:latin typeface="Source Sans Pro" charset="0"/>
                <a:ea typeface="Source Sans Pro" charset="0"/>
                <a:cs typeface="Source Sans Pro" charset="0"/>
              </a:rPr>
              <a:t>Fertiges Setup neuer Projekte: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create-react-app</a:t>
            </a:r>
            <a:r>
              <a:rPr lang="de-DE" sz="2000" b="1" dirty="0">
                <a:solidFill>
                  <a:srgbClr val="FB8E2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create-react-app.dev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Erzeugt neues React Projekt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Fertige Konfiguration für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-Prozess,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Testing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3178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334200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Deployment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create-react-app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erzeugt statische Assets  (JavaScript, CSS, HTML) im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die auf einen regulären Web-Server (z.B.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nginx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kopiert werden können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-Prozess (inklusive Testen, Quality-Checks) etc. kann über gewohnte Tools erfolgen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GitLab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Jenkins, ...)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6663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50AD-4751-B74B-9551-27266FE19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 React Hinaus...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1A6D5C-3C03-3D40-A70C-8D663572AF4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React ist eine </a:t>
            </a:r>
            <a:r>
              <a:rPr lang="de-DE" u="sng" dirty="0"/>
              <a:t>Bibliothek</a:t>
            </a:r>
            <a:r>
              <a:rPr lang="de-DE" dirty="0"/>
              <a:t>, kein Framework!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zu vielen Dingen macht React keine Aussage, wie man es machen soll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es gibt aber oftmals de-facto-Standard Wege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React hat sehr wenig Anforderungen, die meisten existieren Browser APIs und JavaScript Bibliotheken lassen sich mit React verwenden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573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 React Hinaus...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217532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Laden von Daten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Oft verwendet: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(ersetzt Ajax-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XmlHttpRequest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Browser Standard API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F13C594-64A4-EB4F-9D2E-C319533B85B5}"/>
              </a:ext>
            </a:extLst>
          </p:cNvPr>
          <p:cNvSpPr/>
          <p:nvPr/>
        </p:nvSpPr>
        <p:spPr>
          <a:xfrm>
            <a:off x="647068" y="2942808"/>
            <a:ext cx="873019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fetch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("http://my-api.com/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response.ok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</a:t>
            </a:r>
            <a:r>
              <a:rPr lang="de-DE" sz="1400" b="1" dirty="0" err="1"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body</a:t>
            </a:r>
            <a:r>
              <a:rPr lang="de-DE" sz="1400" b="1" dirty="0"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ist hier ein JavaScript-Objekt mit den geladenen Daten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else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...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7533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 React Hinaus...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217532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highlight>
                  <a:srgbClr val="FFFF00"/>
                </a:highlight>
                <a:latin typeface="Source Sans Pro" charset="0"/>
                <a:ea typeface="Source Sans Pro" charset="0"/>
                <a:cs typeface="Source Sans Pro" charset="0"/>
              </a:rPr>
              <a:t>Lokales Speichern von 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Daten im Browser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Drei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optionen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Browser Standard: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(ersetzt Ajax-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XmlHttpRequest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F13C594-64A4-EB4F-9D2E-C319533B85B5}"/>
              </a:ext>
            </a:extLst>
          </p:cNvPr>
          <p:cNvSpPr/>
          <p:nvPr/>
        </p:nvSpPr>
        <p:spPr>
          <a:xfrm>
            <a:off x="647068" y="2942808"/>
            <a:ext cx="873019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fetch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("http://my-api.com/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response.ok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</a:t>
            </a:r>
            <a:r>
              <a:rPr lang="de-DE" sz="1400" b="1" dirty="0" err="1"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body</a:t>
            </a:r>
            <a:r>
              <a:rPr lang="de-DE" sz="1400" b="1" dirty="0"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ist hier ein JavaScript-Objekt mit den geladenen Daten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else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...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1974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 React Hinaus...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365196" cy="3031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Styling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Ihr müsst „ganz normales“ CSS schreiben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 Tools: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BEM (eher Methode):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https://getbem.com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SASS/LESS (CSS Präprozessoren)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CSS Modules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SASS + CSS Modules funktionieren mit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create-react-app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out-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-box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0475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 React Hinaus...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365196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Styling: CSS-in-JavaScript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CSS wird direkt in JavaScript geschrieben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Prominente Vertreter (mit React Support):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Styled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Components (https://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styled-components.com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CssInJs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https://cssinjs.org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bei diesen Ansätzen wird „normales“ CSS für den Browser erzeugt</a:t>
            </a:r>
          </a:p>
        </p:txBody>
      </p:sp>
    </p:spTree>
    <p:extLst>
      <p:ext uri="{BB962C8B-B14F-4D97-AF65-F5344CB8AC3E}">
        <p14:creationId xmlns:p14="http://schemas.microsoft.com/office/powerpoint/2010/main" val="14556608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3342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Toolchain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(meine persönliche Empfehlung)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create-react-app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Erzeugen Eures Projektes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Editoren: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IntelliJ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IDEA (Ultimate) oder VS Code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Sprache: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Testen: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Unit und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Integrationtests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Jest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react-testing-library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defacto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Standard)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End2End-Tests: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TestCafe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Cypress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 Analyse: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ESLint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ggf.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SonarCube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Obfuscation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Kontinuierlicher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wie gewohnt (Jenkins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465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Exkurs: Progressive Web App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546628" cy="3760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Progressive Web Apps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Trennung zwischen Web und nativer App aufheben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Responsive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Design, um wie native Apps auszusehen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Offline-fähig durch Daten Caching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Können (auf dem Home-Screen) lokal installiert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Empfangen Push-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Notifications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Können als SPA entwickelt werden, ist aber kein Muss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"Progressive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Enhancement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": Features werden je nach Browser zur Verfügung gestellt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2456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93307" y="3279509"/>
            <a:ext cx="9906000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Frontend-</a:t>
            </a:r>
          </a:p>
          <a:p>
            <a:pPr algn="ctr"/>
            <a:r>
              <a:rPr lang="de-DE" sz="80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Architektur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39211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43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Frameworks: wir bauen Komponenten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65586C0-BFD2-6E41-ABF3-7035CEDA1B0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1989" y="2123197"/>
            <a:ext cx="5482022" cy="419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4446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43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Architektur-Muster: Smart- und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Dumb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-Komponenten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47EF820-F0D7-DA42-A6AE-70B6B1E1EF4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5191" y="1804191"/>
            <a:ext cx="6035618" cy="476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0873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43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Architektur-Muster: Smart- und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Dumb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-Komponenten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CDBBACB-B3AF-6A4E-893E-F304C311E5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5189" y="1804191"/>
            <a:ext cx="6035619" cy="475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134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Komposition von Komponenten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43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Architektur-Muster: Smart- und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Dumb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-Komponenten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AFAA6AD-B6EB-9A41-B90D-D4AA7DD3C4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5190" y="1804191"/>
            <a:ext cx="6035619" cy="475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770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Komposition von Komponenten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43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Architektur-Muster: Smart- und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Dumb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-Komponenten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AFAA6AD-B6EB-9A41-B90D-D4AA7DD3C4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5190" y="1804191"/>
            <a:ext cx="6035619" cy="4759338"/>
          </a:xfrm>
          <a:prstGeom prst="rect">
            <a:avLst/>
          </a:prstGeom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EBECFCD-180B-4440-B42E-CEA1FCAAEAC4}"/>
              </a:ext>
            </a:extLst>
          </p:cNvPr>
          <p:cNvCxnSpPr>
            <a:cxnSpLocks/>
          </p:cNvCxnSpPr>
          <p:nvPr/>
        </p:nvCxnSpPr>
        <p:spPr>
          <a:xfrm>
            <a:off x="4429502" y="5552661"/>
            <a:ext cx="1024467" cy="0"/>
          </a:xfrm>
          <a:prstGeom prst="straightConnector1">
            <a:avLst/>
          </a:prstGeom>
          <a:ln w="53975">
            <a:solidFill>
              <a:srgbClr val="B0443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D203B0F0-43B3-4747-949D-7CA227CD12EC}"/>
              </a:ext>
            </a:extLst>
          </p:cNvPr>
          <p:cNvSpPr txBox="1"/>
          <p:nvPr/>
        </p:nvSpPr>
        <p:spPr>
          <a:xfrm>
            <a:off x="4331414" y="5685877"/>
            <a:ext cx="12618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rgbClr val="B04432"/>
                </a:solidFill>
                <a:latin typeface="Source Sans Pro" panose="020B0503030403020204" pitchFamily="34" charset="77"/>
              </a:rPr>
              <a:t>verbotener Zugriff</a:t>
            </a:r>
          </a:p>
        </p:txBody>
      </p:sp>
    </p:spTree>
    <p:extLst>
      <p:ext uri="{BB962C8B-B14F-4D97-AF65-F5344CB8AC3E}">
        <p14:creationId xmlns:p14="http://schemas.microsoft.com/office/powerpoint/2010/main" val="32406820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 Muster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43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Reaktives Verhalten: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Nachvollziehbarer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Renderzyklus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EC02F99-9E25-1B49-B434-42079FC02A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4134" y="2296639"/>
            <a:ext cx="7105407" cy="360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4235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191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Grenzen dieser Architektur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Große Komponenten entstehen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Viele Controller-Komponenten =&gt; wieder Chaos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Starke Abhängigkeit vom gewählten UI-Framework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3725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339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Grenzen dieser Architektur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Große Komponenten entstehen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Viele Controller-Komponenten =&gt; wieder Chaos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Starke Abhängigkeit vom gewählten UI-Framework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Externes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Statemangement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Verschiebt Logik und Zustand aus der Komponente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Prominente Vertreter: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MobX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C8056D5-22E0-6C41-A8FC-25A6DD608536}"/>
              </a:ext>
            </a:extLst>
          </p:cNvPr>
          <p:cNvSpPr txBox="1"/>
          <p:nvPr/>
        </p:nvSpPr>
        <p:spPr>
          <a:xfrm>
            <a:off x="4215539" y="2479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23614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80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Externes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Statemanagement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C8056D5-22E0-6C41-A8FC-25A6DD608536}"/>
              </a:ext>
            </a:extLst>
          </p:cNvPr>
          <p:cNvSpPr txBox="1"/>
          <p:nvPr/>
        </p:nvSpPr>
        <p:spPr>
          <a:xfrm>
            <a:off x="4215539" y="2479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336702E-2A30-234A-9DD2-AF576B8FC32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6953" y="1771749"/>
            <a:ext cx="6280953" cy="494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078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Exkurs: Progressive Web App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546628" cy="43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mobile.twitter.com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1BFCE2A-CE9D-C142-A1D1-9EA9603DFB3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9457" y="1967947"/>
            <a:ext cx="2381664" cy="423407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86407C6-F9A8-394B-9D31-5C9E6416B6D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7435" y="1967947"/>
            <a:ext cx="2381664" cy="423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458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80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Externes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Statemanagement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C8056D5-22E0-6C41-A8FC-25A6DD608536}"/>
              </a:ext>
            </a:extLst>
          </p:cNvPr>
          <p:cNvSpPr txBox="1"/>
          <p:nvPr/>
        </p:nvSpPr>
        <p:spPr>
          <a:xfrm>
            <a:off x="4215539" y="2479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C2A85FD-8467-624C-85D8-2090AAA75F9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7399" y="1818733"/>
            <a:ext cx="6088209" cy="479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456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80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Externes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Statemanagement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C8056D5-22E0-6C41-A8FC-25A6DD608536}"/>
              </a:ext>
            </a:extLst>
          </p:cNvPr>
          <p:cNvSpPr txBox="1"/>
          <p:nvPr/>
        </p:nvSpPr>
        <p:spPr>
          <a:xfrm>
            <a:off x="4215539" y="2479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2E47773-8613-3F4F-87F2-6B2F38D59D6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9003" y="1810882"/>
            <a:ext cx="6078493" cy="478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1256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80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Externes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Statemanagement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C8056D5-22E0-6C41-A8FC-25A6DD608536}"/>
              </a:ext>
            </a:extLst>
          </p:cNvPr>
          <p:cNvSpPr txBox="1"/>
          <p:nvPr/>
        </p:nvSpPr>
        <p:spPr>
          <a:xfrm>
            <a:off x="4215539" y="2479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0F62D12-2DE0-E14E-9D90-09AC71C9D3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6400" y="1813934"/>
            <a:ext cx="6094307" cy="479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013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80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Externes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Statemanagement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C8056D5-22E0-6C41-A8FC-25A6DD608536}"/>
              </a:ext>
            </a:extLst>
          </p:cNvPr>
          <p:cNvSpPr txBox="1"/>
          <p:nvPr/>
        </p:nvSpPr>
        <p:spPr>
          <a:xfrm>
            <a:off x="4215539" y="2479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9C085F7-BC6F-1F42-BDBC-0208B0B8275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6400" y="1834232"/>
            <a:ext cx="6059514" cy="477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4562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2282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Grenzen dieser Architektur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Sehr große Anwendungen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Mehrere Teams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Unabhängige Anwendungsteile, unabhängige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Deployments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erwünscht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4851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93307" y="3279509"/>
            <a:ext cx="9906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166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Keine Angst vor der Single-Page-Anwendung!</a:t>
            </a:r>
          </a:p>
        </p:txBody>
      </p:sp>
    </p:spTree>
    <p:extLst>
      <p:ext uri="{BB962C8B-B14F-4D97-AF65-F5344CB8AC3E}">
        <p14:creationId xmlns:p14="http://schemas.microsoft.com/office/powerpoint/2010/main" val="20146037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4868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Keine Angst vor der Single-Page-Anwendung!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Es hat sich in den letzten Jahren vieles geändert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und zum Guten gewendet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Für viele Problemstellungen gibt es akzeptable Lösungen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Modernes JavaScript samt Modul-System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Typ-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Checker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(TypeScript)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Ausgereifte SPA-Frameworks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Etablierte Architektur-Muster für das Frontend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Gewissen Leidensbereitschaft müsst ihr trotzdem mitbringen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3036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1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/>
              <a:t>nils@nilshartmann.net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-382172" y="2448485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Vielen Dank!</a:t>
            </a:r>
            <a:endParaRPr lang="de-DE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938463" y="4762900"/>
            <a:ext cx="8261120" cy="131033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36544F"/>
                </a:solidFill>
              </a:rPr>
              <a:t>Slides</a:t>
            </a:r>
            <a:r>
              <a:rPr lang="de-DE" sz="2000" b="1" dirty="0">
                <a:solidFill>
                  <a:srgbClr val="36544F"/>
                </a:solidFill>
              </a:rPr>
              <a:t>: https://</a:t>
            </a:r>
            <a:r>
              <a:rPr lang="de-DE" sz="2000" b="1" dirty="0" err="1">
                <a:solidFill>
                  <a:srgbClr val="36544F"/>
                </a:solidFill>
              </a:rPr>
              <a:t>nils.buzz</a:t>
            </a:r>
            <a:r>
              <a:rPr lang="de-DE" sz="2000" b="1" dirty="0">
                <a:solidFill>
                  <a:srgbClr val="36544F"/>
                </a:solidFill>
              </a:rPr>
              <a:t>/oose2020-react</a:t>
            </a: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Source Code: https://</a:t>
            </a:r>
            <a:r>
              <a:rPr lang="de-DE" sz="2000" b="1" dirty="0" err="1">
                <a:solidFill>
                  <a:srgbClr val="36544F"/>
                </a:solidFill>
              </a:rPr>
              <a:t>nils.buzz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react</a:t>
            </a:r>
            <a:r>
              <a:rPr lang="de-DE" sz="2000" b="1" dirty="0">
                <a:solidFill>
                  <a:srgbClr val="36544F"/>
                </a:solidFill>
              </a:rPr>
              <a:t>-blog-</a:t>
            </a:r>
            <a:r>
              <a:rPr lang="de-DE" sz="2000" b="1" dirty="0" err="1">
                <a:solidFill>
                  <a:srgbClr val="36544F"/>
                </a:solidFill>
              </a:rPr>
              <a:t>example</a:t>
            </a:r>
            <a:endParaRPr lang="de-DE" sz="2000" b="1" dirty="0">
              <a:solidFill>
                <a:srgbClr val="36544F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Fragen &amp; Kontakt: </a:t>
            </a:r>
            <a:r>
              <a:rPr lang="de-DE" sz="2000" b="1" dirty="0" err="1">
                <a:solidFill>
                  <a:srgbClr val="36544F"/>
                </a:solidFill>
              </a:rPr>
              <a:t>nils@nilshartmann.net</a:t>
            </a:r>
            <a:endParaRPr lang="de-DE" sz="2000" b="1" dirty="0">
              <a:solidFill>
                <a:srgbClr val="36544F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992521" y="926817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002" y="224440"/>
            <a:ext cx="1609260" cy="234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28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Moderne Web-Anwendungen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Aus Benutzersicht: bestes UI/UX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Einheitliches Layout und Design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Konsistentes Verhalten in der ganzen Anwendung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Konsistente Darstellung der Daten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Gewohntes Verhalten von Desktop Anwendungen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Kurze Reaktionszeiten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Für Entwicklung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Einfach und schnell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Saubere und verständliche Architektur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Wartbar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auch bei großer und langlebiger Code-Basis</a:t>
            </a:r>
          </a:p>
        </p:txBody>
      </p:sp>
    </p:spTree>
    <p:extLst>
      <p:ext uri="{BB962C8B-B14F-4D97-AF65-F5344CB8AC3E}">
        <p14:creationId xmlns:p14="http://schemas.microsoft.com/office/powerpoint/2010/main" val="326388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906487"/>
            <a:ext cx="9906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C14026"/>
                </a:solidFill>
                <a:latin typeface="Montserrat" charset="0"/>
                <a:ea typeface="Montserrat" charset="0"/>
                <a:cs typeface="Apple Chancery" panose="03020702040506060504" pitchFamily="66" charset="-79"/>
              </a:rPr>
              <a:t>KLASSISCHE</a:t>
            </a:r>
            <a:r>
              <a:rPr lang="de-DE" sz="6000" b="1" dirty="0">
                <a:solidFill>
                  <a:srgbClr val="C14026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</a:p>
          <a:p>
            <a:pPr algn="ctr"/>
            <a:r>
              <a:rPr lang="de-DE" sz="60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WEB-ANWENDUNGEN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Rückblick</a:t>
            </a:r>
          </a:p>
        </p:txBody>
      </p:sp>
    </p:spTree>
    <p:extLst>
      <p:ext uri="{BB962C8B-B14F-4D97-AF65-F5344CB8AC3E}">
        <p14:creationId xmlns:p14="http://schemas.microsoft.com/office/powerpoint/2010/main" val="17875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2799</Words>
  <Application>Microsoft Macintosh PowerPoint</Application>
  <PresentationFormat>A4-Papier (210 x 297 mm)</PresentationFormat>
  <Paragraphs>593</Paragraphs>
  <Slides>77</Slides>
  <Notes>18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77</vt:i4>
      </vt:variant>
    </vt:vector>
  </HeadingPairs>
  <TitlesOfParts>
    <vt:vector size="88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Semibold</vt:lpstr>
      <vt:lpstr>Source Sans Pro</vt:lpstr>
      <vt:lpstr>Source Sans Pro Light</vt:lpstr>
      <vt:lpstr>Source Sans Pro Semibold</vt:lpstr>
      <vt:lpstr>Office-Design</vt:lpstr>
      <vt:lpstr>Workhsop | 8. Mai 2020 | @nilshartmann</vt:lpstr>
      <vt:lpstr>https://nilshartmann.net</vt:lpstr>
      <vt:lpstr>Beispiele</vt:lpstr>
      <vt:lpstr>https://outlook.live.com</vt:lpstr>
      <vt:lpstr>https://www.figma.com</vt:lpstr>
      <vt:lpstr>Exkurs: Progressive Web App</vt:lpstr>
      <vt:lpstr>Exkurs: Progressive Web App</vt:lpstr>
      <vt:lpstr>Moderne Web-Anwendungen</vt:lpstr>
      <vt:lpstr>Rückblick</vt:lpstr>
      <vt:lpstr>Rückblick: Klassische Web-Anwendung</vt:lpstr>
      <vt:lpstr>Rückblick: Klassische Web-Anwendung</vt:lpstr>
      <vt:lpstr>Rückblick: Klassische Web-Anwendung</vt:lpstr>
      <vt:lpstr>Single-Page-Anwendung</vt:lpstr>
      <vt:lpstr>Single-Page-Anwendungen</vt:lpstr>
      <vt:lpstr>PowerPoint-Präsentation</vt:lpstr>
      <vt:lpstr>JavaScript</vt:lpstr>
      <vt:lpstr>Zum Vergleich: Java</vt:lpstr>
      <vt:lpstr>JavaScript</vt:lpstr>
      <vt:lpstr>JavaScript</vt:lpstr>
      <vt:lpstr>JavaScript</vt:lpstr>
      <vt:lpstr>PowerPoint-Präsentation</vt:lpstr>
      <vt:lpstr>JavaScript</vt:lpstr>
      <vt:lpstr>Linter</vt:lpstr>
      <vt:lpstr>TypeScript</vt:lpstr>
      <vt:lpstr>TypeScript</vt:lpstr>
      <vt:lpstr>TypeScript</vt:lpstr>
      <vt:lpstr>TypeScript</vt:lpstr>
      <vt:lpstr>Package Manager / Externe Abhängigkeiten</vt:lpstr>
      <vt:lpstr>Module verwenden</vt:lpstr>
      <vt:lpstr>PowerPoint-Präsentation</vt:lpstr>
      <vt:lpstr>DOM API</vt:lpstr>
      <vt:lpstr>DOM API</vt:lpstr>
      <vt:lpstr>DOM API</vt:lpstr>
      <vt:lpstr>DOM API</vt:lpstr>
      <vt:lpstr>PowerPoint-Präsentation</vt:lpstr>
      <vt:lpstr>Frameworks</vt:lpstr>
      <vt:lpstr>Mal kurz ausprobieren...</vt:lpstr>
      <vt:lpstr>React</vt:lpstr>
      <vt:lpstr>React</vt:lpstr>
      <vt:lpstr>React</vt:lpstr>
      <vt:lpstr>React</vt:lpstr>
      <vt:lpstr>Beispiel: React</vt:lpstr>
      <vt:lpstr>Beispiel: React</vt:lpstr>
      <vt:lpstr>Beispiel: React</vt:lpstr>
      <vt:lpstr>Beispiel: React</vt:lpstr>
      <vt:lpstr>Beispiel: React</vt:lpstr>
      <vt:lpstr>Beispiel: React</vt:lpstr>
      <vt:lpstr>Beispiel: React</vt:lpstr>
      <vt:lpstr>Beispiel: React</vt:lpstr>
      <vt:lpstr>Beispiel: React</vt:lpstr>
      <vt:lpstr>Beispiel: React</vt:lpstr>
      <vt:lpstr>Beispiel: React</vt:lpstr>
      <vt:lpstr>React</vt:lpstr>
      <vt:lpstr>Über React Hinaus...</vt:lpstr>
      <vt:lpstr>Über React Hinaus...</vt:lpstr>
      <vt:lpstr>Über React Hinaus...</vt:lpstr>
      <vt:lpstr>Über React Hinaus...</vt:lpstr>
      <vt:lpstr>Über React Hinaus...</vt:lpstr>
      <vt:lpstr>React</vt:lpstr>
      <vt:lpstr>PowerPoint-Präsentation</vt:lpstr>
      <vt:lpstr>Architektur</vt:lpstr>
      <vt:lpstr>Architektur</vt:lpstr>
      <vt:lpstr>Architektur</vt:lpstr>
      <vt:lpstr>Komposition von Komponenten</vt:lpstr>
      <vt:lpstr>Komposition von Komponenten</vt:lpstr>
      <vt:lpstr>Architektur Muster</vt:lpstr>
      <vt:lpstr>Komponenten</vt:lpstr>
      <vt:lpstr>Komponenten</vt:lpstr>
      <vt:lpstr>Komponenten</vt:lpstr>
      <vt:lpstr>Komponenten</vt:lpstr>
      <vt:lpstr>Komponenten</vt:lpstr>
      <vt:lpstr>Komponenten</vt:lpstr>
      <vt:lpstr>Komponenten</vt:lpstr>
      <vt:lpstr>Komponenten</vt:lpstr>
      <vt:lpstr>Keine Angst vor der Single-Page-Anwendung!</vt:lpstr>
      <vt:lpstr>Fazit</vt:lpstr>
      <vt:lpstr>nils@nilshartmann.net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985</cp:revision>
  <cp:lastPrinted>2019-09-04T14:49:47Z</cp:lastPrinted>
  <dcterms:created xsi:type="dcterms:W3CDTF">2016-03-28T15:59:53Z</dcterms:created>
  <dcterms:modified xsi:type="dcterms:W3CDTF">2020-05-06T20:31:20Z</dcterms:modified>
</cp:coreProperties>
</file>